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3"/>
  </p:sldMasterIdLst>
  <p:notesMasterIdLst>
    <p:notesMasterId r:id="rId1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isJaotm2nmF+WBM6AqYKzjUihq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ab863b411f_0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g2ab863b411f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8" name="Google Shape;14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ae737f6bb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ae737f6bb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ae737f6bb1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g2ae737f6bb1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ae737f6b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ae737f6bb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ab863b411f_0_93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g2ab863b411f_0_93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g2ab863b411f_0_9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g2ab863b411f_0_9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g2ab863b411f_0_9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ab863b411f_0_15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g2ab863b411f_0_150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g2ab863b411f_0_15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g2ab863b411f_0_15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2ab863b411f_0_15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ab863b411f_0_156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2ab863b411f_0_156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g2ab863b411f_0_15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g2ab863b411f_0_15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2ab863b411f_0_15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ab863b411f_0_9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g2ab863b411f_0_9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g2ab863b411f_0_9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g2ab863b411f_0_9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2ab863b411f_0_9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ab863b411f_0_10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g2ab863b411f_0_10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2ab863b411f_0_10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2ab863b411f_0_109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g2ab863b411f_0_109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g2ab863b411f_0_10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g2ab863b411f_0_10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g2ab863b411f_0_10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2ab863b411f_0_1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g2ab863b411f_0_1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g2ab863b411f_0_11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g2ab863b411f_0_1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g2ab863b411f_0_1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g2ab863b411f_0_1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ab863b411f_0_122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g2ab863b411f_0_122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g2ab863b411f_0_122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g2ab863b411f_0_122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g2ab863b411f_0_122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g2ab863b411f_0_1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g2ab863b411f_0_1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g2ab863b411f_0_1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ab863b411f_0_1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g2ab863b411f_0_1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2ab863b411f_0_1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g2ab863b411f_0_1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ab863b411f_0_1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g2ab863b411f_0_136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g2ab863b411f_0_136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8" name="Google Shape;58;g2ab863b411f_0_1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g2ab863b411f_0_1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2ab863b411f_0_1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ab863b411f_0_14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2ab863b411f_0_14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g2ab863b411f_0_14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5" name="Google Shape;65;g2ab863b411f_0_14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g2ab863b411f_0_14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2ab863b411f_0_14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ab863b411f_0_8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g2ab863b411f_0_8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g2ab863b411f_0_8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g2ab863b411f_0_8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g2ab863b411f_0_8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ab863b411f_0_81"/>
          <p:cNvSpPr txBox="1">
            <a:spLocks noGrp="1"/>
          </p:cNvSpPr>
          <p:nvPr>
            <p:ph type="ctrTitle"/>
          </p:nvPr>
        </p:nvSpPr>
        <p:spPr>
          <a:xfrm>
            <a:off x="1685352" y="852554"/>
            <a:ext cx="5992500" cy="1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zh-TW" sz="4400" b="1">
                <a:latin typeface="Calibri"/>
                <a:ea typeface="Calibri"/>
                <a:cs typeface="Calibri"/>
                <a:sym typeface="Calibri"/>
              </a:rPr>
              <a:t>Case 5 - LAD CTO </a:t>
            </a:r>
            <a:endParaRPr sz="4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g2ab863b411f_0_81"/>
          <p:cNvSpPr txBox="1">
            <a:spLocks noGrp="1"/>
          </p:cNvSpPr>
          <p:nvPr>
            <p:ph type="subTitle" idx="1"/>
          </p:nvPr>
        </p:nvSpPr>
        <p:spPr>
          <a:xfrm>
            <a:off x="2000250" y="2628887"/>
            <a:ext cx="5143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</a:pPr>
            <a:r>
              <a:rPr lang="zh-TW" sz="2400"/>
              <a:t>Date: 2024/01/06</a:t>
            </a:r>
            <a:endParaRPr sz="2400"/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</a:pPr>
            <a:r>
              <a:rPr lang="zh-TW" sz="2400"/>
              <a:t>Operator: Dr. Tse-Min Lu</a:t>
            </a:r>
            <a:endParaRPr sz="2400"/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</a:pPr>
            <a:r>
              <a:rPr lang="zh-TW" sz="2400"/>
              <a:t>Far Eastern Memorial Hospital</a:t>
            </a:r>
            <a:endParaRPr sz="2400"/>
          </a:p>
        </p:txBody>
      </p:sp>
      <p:sp>
        <p:nvSpPr>
          <p:cNvPr id="86" name="Google Shape;86;g2ab863b411f_0_81"/>
          <p:cNvSpPr txBox="1">
            <a:spLocks noGrp="1"/>
          </p:cNvSpPr>
          <p:nvPr>
            <p:ph type="sldNum" idx="12"/>
          </p:nvPr>
        </p:nvSpPr>
        <p:spPr>
          <a:xfrm>
            <a:off x="7086600" y="486958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altLang="zh-TW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 txBox="1">
            <a:spLocks noGrp="1"/>
          </p:cNvSpPr>
          <p:nvPr>
            <p:ph type="ctrTitle"/>
          </p:nvPr>
        </p:nvSpPr>
        <p:spPr>
          <a:xfrm>
            <a:off x="1143000" y="1676400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1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8"/>
          <p:cNvSpPr txBox="1">
            <a:spLocks noGrp="1"/>
          </p:cNvSpPr>
          <p:nvPr>
            <p:ph type="sldNum" idx="12"/>
          </p:nvPr>
        </p:nvSpPr>
        <p:spPr>
          <a:xfrm>
            <a:off x="7564787" y="4901109"/>
            <a:ext cx="15432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altLang="zh-TW"/>
              <a:t>10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/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 l="474" t="261" r="-473" b="262"/>
          <a:stretch/>
        </p:blipFill>
        <p:spPr>
          <a:xfrm>
            <a:off x="628650" y="1040719"/>
            <a:ext cx="3920400" cy="392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94950" y="1040719"/>
            <a:ext cx="3920400" cy="39204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540327" y="460774"/>
            <a:ext cx="457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 RCA DES instent restenosis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4549050" y="445968"/>
            <a:ext cx="457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SVG to RPL :Patent.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g2ae737f6bb1_0_25"/>
          <p:cNvPicPr preferRelativeResize="0"/>
          <p:nvPr/>
        </p:nvPicPr>
        <p:blipFill rotWithShape="1">
          <a:blip r:embed="rId3">
            <a:alphaModFix/>
          </a:blip>
          <a:srcRect l="4344" t="5012" r="5525" b="6114"/>
          <a:stretch/>
        </p:blipFill>
        <p:spPr>
          <a:xfrm>
            <a:off x="4659400" y="1123250"/>
            <a:ext cx="3860874" cy="383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2ae737f6bb1_0_25"/>
          <p:cNvPicPr preferRelativeResize="0"/>
          <p:nvPr/>
        </p:nvPicPr>
        <p:blipFill rotWithShape="1">
          <a:blip r:embed="rId4">
            <a:alphaModFix/>
          </a:blip>
          <a:srcRect l="4004" t="4239" r="5193" b="3202"/>
          <a:stretch/>
        </p:blipFill>
        <p:spPr>
          <a:xfrm>
            <a:off x="763950" y="1104350"/>
            <a:ext cx="3808050" cy="387412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2ae737f6bb1_0_25"/>
          <p:cNvSpPr txBox="1"/>
          <p:nvPr/>
        </p:nvSpPr>
        <p:spPr>
          <a:xfrm>
            <a:off x="655550" y="480125"/>
            <a:ext cx="7997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LAD proximal : 100% stenosis.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g2ae737f6bb1_2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50" y="44839"/>
            <a:ext cx="3651474" cy="5053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2ae737f6bb1_2_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5617" y="13"/>
            <a:ext cx="395301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/>
          </a:p>
        </p:txBody>
      </p:sp>
      <p:pic>
        <p:nvPicPr>
          <p:cNvPr id="114" name="Google Shape;11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50" y="912822"/>
            <a:ext cx="3903876" cy="392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86731" y="912822"/>
            <a:ext cx="3928619" cy="392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 txBox="1"/>
          <p:nvPr/>
        </p:nvSpPr>
        <p:spPr>
          <a:xfrm>
            <a:off x="544702" y="169036"/>
            <a:ext cx="457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LAD proximal : 100% stenosis.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"/>
          <p:cNvSpPr txBox="1"/>
          <p:nvPr/>
        </p:nvSpPr>
        <p:spPr>
          <a:xfrm>
            <a:off x="4484400" y="161500"/>
            <a:ext cx="4812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Antegrade wire(Gaia next 1) crossing proximal LAD.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g2ae737f6bb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7451" y="953050"/>
            <a:ext cx="3862125" cy="3313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2ae737f6bb1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025" y="953050"/>
            <a:ext cx="3862116" cy="330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2ae737f6bb1_0_0"/>
          <p:cNvSpPr txBox="1"/>
          <p:nvPr/>
        </p:nvSpPr>
        <p:spPr>
          <a:xfrm>
            <a:off x="442950" y="491350"/>
            <a:ext cx="7997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IVUS</a:t>
            </a:r>
            <a:r>
              <a:rPr lang="zh-TW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zh-TW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After POBA to proximal LAD, calcified crack was noticed</a:t>
            </a:r>
            <a:r>
              <a:rPr lang="zh-TW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/>
          </a:p>
        </p:txBody>
      </p:sp>
      <p:pic>
        <p:nvPicPr>
          <p:cNvPr id="130" name="Google Shape;13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50" y="932862"/>
            <a:ext cx="3920400" cy="392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3"/>
          <p:cNvPicPr preferRelativeResize="0"/>
          <p:nvPr/>
        </p:nvPicPr>
        <p:blipFill rotWithShape="1">
          <a:blip r:embed="rId4">
            <a:alphaModFix/>
          </a:blip>
          <a:srcRect l="3854" t="3814" b="1551"/>
          <a:stretch/>
        </p:blipFill>
        <p:spPr>
          <a:xfrm>
            <a:off x="4594952" y="932862"/>
            <a:ext cx="3920400" cy="392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"/>
          <p:cNvSpPr txBox="1"/>
          <p:nvPr/>
        </p:nvSpPr>
        <p:spPr>
          <a:xfrm>
            <a:off x="584077" y="134856"/>
            <a:ext cx="793127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POBAS from mid-LAD to LM with DES x2.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(Onyx 2.5x38mm and 3.5*26 mm).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/>
          </a:p>
        </p:txBody>
      </p:sp>
      <p:pic>
        <p:nvPicPr>
          <p:cNvPr id="138" name="Google Shape;138;p4"/>
          <p:cNvPicPr preferRelativeResize="0"/>
          <p:nvPr/>
        </p:nvPicPr>
        <p:blipFill rotWithShape="1">
          <a:blip r:embed="rId3">
            <a:alphaModFix/>
          </a:blip>
          <a:srcRect t="565" b="564"/>
          <a:stretch/>
        </p:blipFill>
        <p:spPr>
          <a:xfrm>
            <a:off x="620990" y="882795"/>
            <a:ext cx="3920400" cy="392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4"/>
          <p:cNvPicPr preferRelativeResize="0"/>
          <p:nvPr/>
        </p:nvPicPr>
        <p:blipFill rotWithShape="1">
          <a:blip r:embed="rId4">
            <a:alphaModFix/>
          </a:blip>
          <a:srcRect t="363" b="362"/>
          <a:stretch/>
        </p:blipFill>
        <p:spPr>
          <a:xfrm>
            <a:off x="4602611" y="882795"/>
            <a:ext cx="3920400" cy="392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4"/>
          <p:cNvSpPr txBox="1"/>
          <p:nvPr/>
        </p:nvSpPr>
        <p:spPr>
          <a:xfrm>
            <a:off x="584077" y="134856"/>
            <a:ext cx="793127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Final angiography s/p POBAS from mid-LAD to LM with DES x2.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(Onyx 2.5x38mm and 3.5*26 mm).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zh-TW" sz="2400"/>
              <a:t>After cardiac catheter </a:t>
            </a:r>
            <a:r>
              <a:rPr lang="zh-TW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s/p POBAS from mid-LAD to LM with DES x2 (Onyx 2.5x38mm and 3.5*26 mm)</a:t>
            </a:r>
            <a:r>
              <a:rPr lang="zh-TW" sz="2400"/>
              <a:t>, we kept the patient’s DAPT with aspirin and Ticagrelor.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zh-TW" sz="2400"/>
              <a:t>Under the stable condition, the patient was discharged the next day.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佈景主題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688A84BCBDBE408CE56F2E1F864431" ma:contentTypeVersion="13" ma:contentTypeDescription="Create a new document." ma:contentTypeScope="" ma:versionID="1317460fc37d5fb73c02de5fefb49d23">
  <xsd:schema xmlns:xsd="http://www.w3.org/2001/XMLSchema" xmlns:xs="http://www.w3.org/2001/XMLSchema" xmlns:p="http://schemas.microsoft.com/office/2006/metadata/properties" xmlns:ns2="38745c7d-9a07-4562-9bc7-acf127bd610b" xmlns:ns3="1d6f67a9-190a-4884-af18-0b41b368f219" targetNamespace="http://schemas.microsoft.com/office/2006/metadata/properties" ma:root="true" ma:fieldsID="a9dcd2d39cb0e03afeefed29a7a69f63" ns2:_="" ns3:_="">
    <xsd:import namespace="38745c7d-9a07-4562-9bc7-acf127bd610b"/>
    <xsd:import namespace="1d6f67a9-190a-4884-af18-0b41b368f2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745c7d-9a07-4562-9bc7-acf127bd61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f7697b7-c52b-48c3-bc1a-b1feef7676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6f67a9-190a-4884-af18-0b41b368f21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0552a50-becf-4d71-9646-ec5822849a6c}" ma:internalName="TaxCatchAll" ma:showField="CatchAllData" ma:web="1d6f67a9-190a-4884-af18-0b41b368f2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0317C6-C436-4C3F-985D-F12C108C31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745c7d-9a07-4562-9bc7-acf127bd610b"/>
    <ds:schemaRef ds:uri="1d6f67a9-190a-4884-af18-0b41b368f2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8D165A-E1A8-4209-8C4F-691B9EE241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如螢幕大小 (16:9)</PresentationFormat>
  <Slides>10</Slides>
  <Notes>10</Notes>
  <HiddenSlides>0</HiddenSlide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Office Theme</vt:lpstr>
      <vt:lpstr>Case 5 - LAD CTO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5 - LAD CTO </dc:title>
  <cp:revision>1</cp:revision>
  <dcterms:modified xsi:type="dcterms:W3CDTF">2024-01-24T03:24:14Z</dcterms:modified>
</cp:coreProperties>
</file>