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7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4"/>
    <p:restoredTop sz="94684"/>
  </p:normalViewPr>
  <p:slideViewPr>
    <p:cSldViewPr snapToGrid="0">
      <p:cViewPr varScale="1">
        <p:scale>
          <a:sx n="106" d="100"/>
          <a:sy n="106" d="100"/>
        </p:scale>
        <p:origin x="72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438B647-FDDF-321D-D977-3070FF618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2E26B4F3-7E2A-6C6E-4488-DAF27E407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2700324-552D-1D79-4168-831A0EFA6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C1F1F6E-35AE-EF87-C8F7-E9348460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0165B71-FB62-B910-EF5C-46B97288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53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9DA8873-6607-189D-AACC-C869F12C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F2F146D7-015D-1649-2F30-67C6663B6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B72E35C-7954-FA10-03A4-31F5FF93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E164EBD-C7CE-20B3-12E2-58009B3D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C8B61B0-B43E-A3EA-56BC-DC1CACD1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903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157123DB-ECE2-73CE-481A-34D0C479A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6A408F3C-F087-AAE1-A244-369245521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699C2485-EBF8-C187-93B1-3CD66D3C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6FE0F90-30B4-4253-830A-B6298E7A4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4D521A9-78BB-9698-5F25-4A3E7FE3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91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F16DBA4-0937-802C-CAAD-1DFC6DB6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450F7FB-4ED2-DBFF-1A5C-8A84660FF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DBD59A2-D1E1-18EE-BDC0-02D6BC7C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E9683272-77A8-197A-31CC-F4C85440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01CE0B6-C0BE-9B47-F11C-5F988542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66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BDB5359-FCD7-2241-0B1C-D5B3EC23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8537537-4861-EDFE-30E9-C0EF3E19A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52EA021-F1A8-5EC0-C41C-6620E7A2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24650AE-504D-0805-7167-820933A5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F571EB6-4263-97C4-5112-B29CCBF0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48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D303DFD-79B9-E22C-4CEB-80529663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0BF9459-A874-0745-3BD3-CC641750B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534FA2A4-CF5C-8F2C-2BBB-9D31EC811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B0F31D8A-E127-4833-7A3E-E5928D35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553616F5-81E4-8E94-07DA-15FB0A79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DA9ACA09-2EF4-9116-289E-7BBC9162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97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FE0DC58-F78E-7041-843F-9164AC7F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E59E009-BBBB-E4F8-70B4-6AA675341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F3F174DE-E71F-691E-653B-476E4792D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0E64D71E-C1FB-4658-D8A7-783DFFF9D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21D1D0F2-A806-9975-DEDD-14900F17B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49FBB85F-1123-640F-101A-D6A55058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F6D9822F-619C-A760-5692-1F1F07A2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727FBDDB-C6FF-87FB-417D-AA0B0CF7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3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0946DB9-BE41-859B-9AEC-89673F0F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5E01D468-F36E-D46E-65B9-81984EC7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8258C932-9C8B-6776-DEAA-852E6DFF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63A58D57-A9C0-1385-79DE-0B085E83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54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C1AEA0D0-1374-31B0-DED3-C39C928F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577E941B-94C3-9544-6FF9-8E9D64BF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02AAE43-A9AF-BA14-57CE-B50874FF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73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5337FF-F8FB-CCA1-E4B9-6DF922BA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82BD571-169F-0ADE-5308-6B1F110CC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C5176291-9F67-7B4A-4185-B9DF1A3DC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5C9BE9CA-8182-464C-9EC2-C7DD3DE4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38BF225-38DF-4FE5-EE57-42534CC3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DA478EE-3C4B-0B9B-A455-DB51566E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72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EF2500F-DCF1-DBB3-7EEF-13410AEE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CF48428E-4E3C-467E-6ED6-559A09F43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2570177F-6A86-DF86-AF70-D956667F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1AC70092-F91A-625A-693D-69239D37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9FF4AFDF-85F6-11E7-9867-03EBF144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A69FEC73-4663-B0EC-C036-5DB0389D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76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60A781FB-6602-2477-4B83-C1DF02AF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DE3A0F8-8928-8AFB-C7BA-B49B44029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E59BA00-C457-2735-418C-21E702959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8F484-EBDA-44AB-8E1D-3044FD9914B7}" type="datetimeFigureOut">
              <a:rPr lang="zh-TW" altLang="en-US" smtClean="0"/>
              <a:t>01/15/2024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6D7EEA5-7D89-1388-7D85-617E5A7A3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0F9B866-2799-6393-DCD0-7B46A16D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CB5EB-55C9-44AB-B60F-6F4E322EBE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4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xmlns="" id="{6F5A5072-7B47-4D32-B52A-4EBBF590B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9715DAF0-AE1B-46C9-8A6B-DB2AA05AB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6016219D-510E-4184-9090-6D5578A87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AFF4A713-7B75-4B21-90D7-5AB19547C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631C0B-6DA6-4E57-8231-CE32B3434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29501E6-A978-4A61-9689-9085AF97A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301B28B-731B-CE92-2932-812593DF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altLang="zh-TW" sz="4800" b="1" dirty="0">
                <a:solidFill>
                  <a:srgbClr val="FFFFFF"/>
                </a:solidFill>
              </a:rPr>
              <a:t>2024 TTT</a:t>
            </a:r>
            <a:r>
              <a:rPr lang="zh-TW" altLang="en-US" sz="4800" b="1" dirty="0">
                <a:solidFill>
                  <a:srgbClr val="FFFFFF"/>
                </a:solidFill>
              </a:rPr>
              <a:t> </a:t>
            </a:r>
            <a:r>
              <a:rPr lang="en-US" altLang="zh-TW" sz="4800" b="1" dirty="0">
                <a:solidFill>
                  <a:srgbClr val="FFFFFF"/>
                </a:solidFill>
              </a:rPr>
              <a:t>Live Demo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en-US" altLang="zh-TW" sz="4800" dirty="0">
                <a:solidFill>
                  <a:srgbClr val="FFFFFF"/>
                </a:solidFill>
              </a:rPr>
              <a:t>Chi-Mei medical center, case 4</a:t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en-US" altLang="zh-TW" sz="4800" b="1" i="1" dirty="0">
                <a:solidFill>
                  <a:srgbClr val="FFFF00"/>
                </a:solidFill>
              </a:rPr>
              <a:t>Final report</a:t>
            </a:r>
            <a:endParaRPr lang="zh-TW" altLang="en-US" sz="4800" b="1" i="1" dirty="0">
              <a:solidFill>
                <a:srgbClr val="FFFF00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55DB824E-6F82-82B1-AAEC-1E82B2A24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929" y="4513637"/>
            <a:ext cx="10413658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altLang="zh-TW" sz="3600" dirty="0"/>
              <a:t>AIMS: STEMI with MVD for complete revascularization</a:t>
            </a:r>
          </a:p>
          <a:p>
            <a:pPr algn="l"/>
            <a:r>
              <a:rPr lang="en-US" altLang="zh-TW" dirty="0"/>
              <a:t>2024.01.07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349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F8EFDAC-5A05-95A5-884B-DE7EA787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7588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/>
              <a:t>DES stenting:</a:t>
            </a:r>
            <a:br>
              <a:rPr kumimoji="1" lang="en-US" altLang="zh-TW" dirty="0"/>
            </a:br>
            <a:r>
              <a:rPr kumimoji="1" lang="en-US" altLang="zh-TW" dirty="0" err="1"/>
              <a:t>Biofreedom</a:t>
            </a:r>
            <a:r>
              <a:rPr kumimoji="1" lang="en-US" altLang="zh-TW" dirty="0"/>
              <a:t> 3.0x36mm and </a:t>
            </a:r>
            <a:r>
              <a:rPr kumimoji="1" lang="en-US" altLang="zh-TW" dirty="0" err="1"/>
              <a:t>Biofreedom</a:t>
            </a:r>
            <a:r>
              <a:rPr kumimoji="1" lang="en-US" altLang="zh-TW" dirty="0"/>
              <a:t> 3.5x36mm from LAD-M to LM after OCT guided</a:t>
            </a:r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4423EA3-242F-7F1C-20BF-EB84DA5A3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6" y="2019300"/>
            <a:ext cx="5041900" cy="57404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F553F20-356D-33DD-432A-5D73E9BEA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606" y="2019300"/>
            <a:ext cx="4610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8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BE3E0C3-6674-97EA-F652-3715A611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365125"/>
            <a:ext cx="11630025" cy="1325563"/>
          </a:xfrm>
        </p:spPr>
        <p:txBody>
          <a:bodyPr/>
          <a:lstStyle/>
          <a:p>
            <a:r>
              <a:rPr kumimoji="1" lang="en-US" altLang="zh-TW" dirty="0"/>
              <a:t>High pressure post dilated, Checked OCT after that.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ACAF7FE-F67C-090E-1FCF-0CF820C42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2A168A8-6623-76F4-AFD1-FE03C281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8" y="2159575"/>
            <a:ext cx="3173481" cy="33416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545EAF9-E79A-1120-B86A-C2A3425CD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26" y="2159575"/>
            <a:ext cx="3038917" cy="34538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4779ADB-53DF-08AD-111E-4E2A5DE8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56" y="2159575"/>
            <a:ext cx="3666885" cy="38687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D63744D5-D86D-62C9-95E6-1E88FE375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365" y="2159575"/>
            <a:ext cx="3767808" cy="34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1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052B0B5-C6F1-6F93-70EC-D50B977F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Most aggressive post dilated with higher pressure over the under-expanded area on OCT.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6F9499D-706E-A67F-0FE7-0FFE27EDC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536DC1E-7FDD-31BD-5F33-30DC07A7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1690687"/>
            <a:ext cx="8162925" cy="48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F33D73-CE8B-B542-DD26-14A8B638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78581"/>
            <a:ext cx="11672888" cy="1325563"/>
          </a:xfrm>
        </p:spPr>
        <p:txBody>
          <a:bodyPr>
            <a:noAutofit/>
          </a:bodyPr>
          <a:lstStyle/>
          <a:p>
            <a:r>
              <a:rPr kumimoji="1" lang="en-US" altLang="zh-TW" sz="3200" b="1" dirty="0"/>
              <a:t>Final result</a:t>
            </a:r>
            <a:r>
              <a:rPr kumimoji="1" lang="en-US" altLang="zh-TW" sz="3200" dirty="0"/>
              <a:t>: successfully finished complete revascularization for LM, LAD, LCX and RCA. Single cross over stenting for LAD-D2 bifurcation. </a:t>
            </a:r>
            <a:br>
              <a:rPr kumimoji="1" lang="en-US" altLang="zh-TW" sz="3200" dirty="0"/>
            </a:br>
            <a:r>
              <a:rPr kumimoji="1" lang="en-US" altLang="zh-TW" sz="3200" dirty="0"/>
              <a:t>The patient discharged on next day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9639D91-50E5-C180-02EF-D849EBFC6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7978FC2-B08E-32E3-752A-3B5203A4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144"/>
            <a:ext cx="6681788" cy="61007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CCE9A9C-8585-9D20-AD36-2601C3EE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497" y="1404144"/>
            <a:ext cx="6394503" cy="56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9D2E7A9-670F-69A9-84D2-8B2643D6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RCA: </a:t>
            </a:r>
            <a:br>
              <a:rPr kumimoji="1" lang="en-US" altLang="zh-TW" dirty="0"/>
            </a:br>
            <a:r>
              <a:rPr kumimoji="1" lang="en-US" altLang="zh-TW" dirty="0"/>
              <a:t>Patent of previous stent during STEMI</a:t>
            </a:r>
            <a:br>
              <a:rPr kumimoji="1" lang="en-US" altLang="zh-TW" dirty="0"/>
            </a:br>
            <a:r>
              <a:rPr kumimoji="1" lang="en-US" altLang="zh-TW" dirty="0"/>
              <a:t>Residual stenosis over RCA-D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8C9C5F9-4178-CB78-AC8D-62B168370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07ABD9C-11A7-55CA-EAD7-F564AC228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5" y="1825625"/>
            <a:ext cx="5148179" cy="46972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E4557DE-AC34-95BC-31FE-3EDBBC67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1781175"/>
            <a:ext cx="5943600" cy="4711700"/>
          </a:xfrm>
          <a:prstGeom prst="rect">
            <a:avLst/>
          </a:prstGeom>
        </p:spPr>
      </p:pic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xmlns="" id="{26D6CDAD-A411-DA03-FB03-3FD3744A9D1C}"/>
              </a:ext>
            </a:extLst>
          </p:cNvPr>
          <p:cNvCxnSpPr/>
          <p:nvPr/>
        </p:nvCxnSpPr>
        <p:spPr>
          <a:xfrm>
            <a:off x="6424863" y="2839453"/>
            <a:ext cx="469232" cy="50532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xmlns="" id="{0B3B90B7-A8B8-0BBB-3B3E-2BC8A8125CF2}"/>
              </a:ext>
            </a:extLst>
          </p:cNvPr>
          <p:cNvCxnSpPr/>
          <p:nvPr/>
        </p:nvCxnSpPr>
        <p:spPr>
          <a:xfrm>
            <a:off x="838200" y="2091740"/>
            <a:ext cx="469232" cy="505326"/>
          </a:xfrm>
          <a:prstGeom prst="straightConnector1">
            <a:avLst/>
          </a:prstGeom>
          <a:ln w="603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17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5415BBD-5B55-3BFE-3727-86E124F5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RCA: </a:t>
            </a:r>
            <a:br>
              <a:rPr kumimoji="1" lang="en-US" altLang="zh-TW" dirty="0"/>
            </a:br>
            <a:r>
              <a:rPr kumimoji="1" lang="en-US" altLang="zh-TW" dirty="0"/>
              <a:t>DES </a:t>
            </a:r>
            <a:r>
              <a:rPr kumimoji="1" lang="en-US" altLang="zh-TW" dirty="0" err="1"/>
              <a:t>Biofreedom</a:t>
            </a:r>
            <a:r>
              <a:rPr kumimoji="1" lang="en-US" altLang="zh-TW" dirty="0"/>
              <a:t> 2.5x33 over RCA-distal</a:t>
            </a:r>
            <a:br>
              <a:rPr kumimoji="1" lang="en-US" altLang="zh-TW" dirty="0"/>
            </a:br>
            <a:r>
              <a:rPr kumimoji="1" lang="en-US" altLang="zh-TW" dirty="0"/>
              <a:t>PL stenosis left it alone because to distal lesion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918243B-27A5-EEA1-6051-DB18252CC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1AFB3E0-6A2C-2E1F-B0EE-1722BE56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1825625"/>
            <a:ext cx="4013200" cy="39497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C567AD7-E156-3B56-8D52-26C2A0FC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975" y="1825625"/>
            <a:ext cx="5003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C731AFE-BB11-3970-A21C-792C1541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u="sng" dirty="0"/>
              <a:t>Multiple lesion</a:t>
            </a: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en-US" altLang="zh-TW" dirty="0"/>
              <a:t>LM, LCX and LAD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BD3C12F-0160-A7DE-E9C3-A1E946CC9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EE90B27-D010-DC9A-EF78-03AD15F02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690687"/>
            <a:ext cx="5339877" cy="51673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0D36DA84-E30C-E37D-B64D-30354D8C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314" y="1690686"/>
            <a:ext cx="5363432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8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2F8E1B9-1E62-1BE5-E214-B3AC853C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LCX: DES </a:t>
            </a:r>
            <a:r>
              <a:rPr kumimoji="1" lang="en-US" altLang="zh-TW" dirty="0" err="1"/>
              <a:t>Biofreedom</a:t>
            </a:r>
            <a:r>
              <a:rPr kumimoji="1" lang="en-US" altLang="zh-TW" dirty="0"/>
              <a:t> 2.5x36mm  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BA538A4-0758-1D22-5E71-7CE46EEB8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4912EF4-DFA2-1937-6A9F-74695E4D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13" y="1690688"/>
            <a:ext cx="5017860" cy="49196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4CB004D-E901-F08F-C227-85F4AA1B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9"/>
            <a:ext cx="4919662" cy="49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33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3A95E8D-D268-5CBC-F0CF-1EB42482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r>
              <a:rPr kumimoji="1" lang="en-US" altLang="zh-TW" sz="2200" dirty="0"/>
              <a:t>Plan:</a:t>
            </a:r>
          </a:p>
          <a:p>
            <a:pPr marL="0" indent="0">
              <a:buNone/>
            </a:pPr>
            <a:r>
              <a:rPr kumimoji="1" lang="en-US" altLang="zh-TW" sz="2200" dirty="0"/>
              <a:t>OCT image after predilated. </a:t>
            </a:r>
          </a:p>
          <a:p>
            <a:pPr marL="0" indent="0">
              <a:buNone/>
            </a:pPr>
            <a:r>
              <a:rPr kumimoji="1" lang="en-US" altLang="zh-TW" sz="2200" dirty="0"/>
              <a:t>Provisional single cross over</a:t>
            </a:r>
          </a:p>
          <a:p>
            <a:pPr marL="0" indent="0">
              <a:buNone/>
            </a:pPr>
            <a:r>
              <a:rPr kumimoji="1" lang="en-US" altLang="zh-TW" sz="2200" dirty="0"/>
              <a:t>Drug coating balloon for diagonal branch if jailed after stenting. </a:t>
            </a:r>
          </a:p>
          <a:p>
            <a:pPr marL="0" indent="0">
              <a:buNone/>
            </a:pPr>
            <a:r>
              <a:rPr kumimoji="1" lang="en-US" altLang="zh-TW" sz="2200" dirty="0"/>
              <a:t>Treat left main lesion after OCT evaluation</a:t>
            </a:r>
          </a:p>
          <a:p>
            <a:pPr marL="0" indent="0">
              <a:buNone/>
            </a:pPr>
            <a:r>
              <a:rPr kumimoji="1" lang="en-US" altLang="zh-TW" sz="2200" dirty="0"/>
              <a:t> </a:t>
            </a:r>
            <a:endParaRPr kumimoji="1" lang="zh-TW" altLang="en-US" sz="2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F7661C7-1039-FBFB-AEBB-8A8415EAC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754886C-6377-5BCF-D0E4-2D8B50E65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25369"/>
            <a:ext cx="5829300" cy="1956841"/>
          </a:xfrm>
        </p:spPr>
        <p:txBody>
          <a:bodyPr anchor="b">
            <a:normAutofit/>
          </a:bodyPr>
          <a:lstStyle/>
          <a:p>
            <a:r>
              <a:rPr kumimoji="1" lang="en-US" altLang="zh-TW" sz="5400" u="sng" dirty="0"/>
              <a:t>Discussion</a:t>
            </a:r>
            <a:r>
              <a:rPr kumimoji="1" lang="en-US" altLang="zh-TW" sz="5400" dirty="0"/>
              <a:t/>
            </a:r>
            <a:br>
              <a:rPr kumimoji="1" lang="en-US" altLang="zh-TW" sz="5400" dirty="0"/>
            </a:br>
            <a:r>
              <a:rPr kumimoji="1" lang="en-US" altLang="zh-TW" dirty="0"/>
              <a:t>LAD-diagonal bifurcation</a:t>
            </a:r>
            <a:endParaRPr kumimoji="1"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45946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65DC0BB-379C-03AE-9F7A-DA07CA26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en-US" altLang="zh-TW" sz="5400" dirty="0"/>
              <a:t>However..</a:t>
            </a:r>
            <a:endParaRPr kumimoji="1" lang="zh-TW" altLang="en-US" sz="5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903B430-3AC3-5A39-E649-DE5C666D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en-US" altLang="zh-TW" sz="2200" dirty="0"/>
              <a:t>LAD-M was not dilatable. </a:t>
            </a:r>
            <a:endParaRPr kumimoji="1" lang="zh-TW" altLang="en-US" sz="2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F88C00E-5C31-1390-9443-7926B7E10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76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45198F1-4621-4A10-7B04-FD6310C2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365125"/>
            <a:ext cx="11196637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 err="1"/>
              <a:t>Rotalbation</a:t>
            </a:r>
            <a:r>
              <a:rPr kumimoji="1" lang="en-US" altLang="zh-TW" dirty="0"/>
              <a:t> with 1.5 burr for 7 runs, but failed to pass</a:t>
            </a:r>
            <a:br>
              <a:rPr kumimoji="1" lang="en-US" altLang="zh-TW" dirty="0"/>
            </a:br>
            <a:r>
              <a:rPr kumimoji="1" lang="en-US" altLang="zh-TW" dirty="0"/>
              <a:t>Changed to 1.25 burr for 4 times, passed. </a:t>
            </a:r>
            <a:br>
              <a:rPr kumimoji="1" lang="en-US" altLang="zh-TW" dirty="0"/>
            </a:br>
            <a:r>
              <a:rPr kumimoji="1" lang="en-US" altLang="zh-TW" dirty="0"/>
              <a:t>Followed with 1.5 burr for 1 times, passed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A3E906F-21D3-64C6-3704-27905BF5E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944834C-2833-13E8-E846-C8711673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" y="2062163"/>
            <a:ext cx="3119120" cy="4114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FD6DDA3-FCFA-A196-BB13-6F8311908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594" y="2062163"/>
            <a:ext cx="3609658" cy="4114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D70A604-0FFD-13D4-E0CB-2A9E9AFFB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062163"/>
            <a:ext cx="3225378" cy="41148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D2368447-EFB1-4779-DD91-50464AAB6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754" y="2062163"/>
            <a:ext cx="35228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52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99D37B-0072-B5A8-1174-9990B9C4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NC balloon 2.25x20 to 20atm, fully open</a:t>
            </a:r>
            <a:br>
              <a:rPr kumimoji="1" lang="en-US" altLang="zh-TW" dirty="0"/>
            </a:br>
            <a:r>
              <a:rPr kumimoji="1" lang="en-US" altLang="zh-TW" dirty="0"/>
              <a:t>Then, OCT and followed with NC 3.0x20mm 20atm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44236B8-ACF7-93BB-B24D-C8F6546D9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8E279AD-76C7-A662-9BC5-BC92BE5D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746249"/>
            <a:ext cx="4191000" cy="4368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DB28DDF-0FB8-EAA7-971F-2BF9BFD6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4" y="1746249"/>
            <a:ext cx="4483100" cy="49403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8979016-0AD0-488E-8462-5891E3EAF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149" y="1746249"/>
            <a:ext cx="4396626" cy="48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7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133</Words>
  <Application>Microsoft Office PowerPoint</Application>
  <PresentationFormat>寬螢幕</PresentationFormat>
  <Paragraphs>22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新細明體</vt:lpstr>
      <vt:lpstr>Arial</vt:lpstr>
      <vt:lpstr>Calibri</vt:lpstr>
      <vt:lpstr>Calibri Light</vt:lpstr>
      <vt:lpstr>Office 佈景主題</vt:lpstr>
      <vt:lpstr>2024 TTT Live Demo Chi-Mei medical center, case 4 Final report</vt:lpstr>
      <vt:lpstr>RCA:  Patent of previous stent during STEMI Residual stenosis over RCA-D</vt:lpstr>
      <vt:lpstr>RCA:  DES Biofreedom 2.5x33 over RCA-distal PL stenosis left it alone because to distal lesion</vt:lpstr>
      <vt:lpstr>Multiple lesion LM, LCX and LAD</vt:lpstr>
      <vt:lpstr>LCX: DES Biofreedom 2.5x36mm  </vt:lpstr>
      <vt:lpstr>Discussion LAD-diagonal bifurcation</vt:lpstr>
      <vt:lpstr>However..</vt:lpstr>
      <vt:lpstr>Rotalbation with 1.5 burr for 7 runs, but failed to pass Changed to 1.25 burr for 4 times, passed.  Followed with 1.5 burr for 1 times, passed</vt:lpstr>
      <vt:lpstr>NC balloon 2.25x20 to 20atm, fully open Then, OCT and followed with NC 3.0x20mm 20atm</vt:lpstr>
      <vt:lpstr>DES stenting: Biofreedom 3.0x36mm and Biofreedom 3.5x36mm from LAD-M to LM after OCT guided</vt:lpstr>
      <vt:lpstr>High pressure post dilated, Checked OCT after that. </vt:lpstr>
      <vt:lpstr>Most aggressive post dilated with higher pressure over the under-expanded area on OCT. </vt:lpstr>
      <vt:lpstr>Final result: successfully finished complete revascularization for LM, LAD, LCX and RCA. Single cross over stenting for LAD-D2 bifurcation.  The patient discharged on next day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TTT Live Demo Room I, case 2</dc:title>
  <dc:creator>Pedro Huang</dc:creator>
  <cp:lastModifiedBy>PC25019</cp:lastModifiedBy>
  <cp:revision>14</cp:revision>
  <dcterms:created xsi:type="dcterms:W3CDTF">2023-12-31T01:59:01Z</dcterms:created>
  <dcterms:modified xsi:type="dcterms:W3CDTF">2024-01-15T05:55:49Z</dcterms:modified>
</cp:coreProperties>
</file>