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7844-5A13-49E0-8602-0BDC87B93026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05C5-D64A-4C63-8F79-6C370426A1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32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48806731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43DFB-4C61-4CE8-B150-FE18A51C784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06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44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88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99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98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90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82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88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53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50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45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DAC4-3A57-4200-82E4-680CB24BB6A8}" type="datetimeFigureOut">
              <a:rPr lang="zh-TW" altLang="en-US" smtClean="0"/>
              <a:t>2023/1/12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7137-749C-4545-AF92-DBC642F173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13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969"/>
          </a:xfrm>
        </p:spPr>
        <p:txBody>
          <a:bodyPr>
            <a:normAutofit/>
          </a:bodyPr>
          <a:lstStyle/>
          <a:p>
            <a:r>
              <a:rPr kumimoji="1" lang="en-US" altLang="zh-TW" sz="3100" b="1" dirty="0">
                <a:latin typeface="+mn-lt"/>
                <a:ea typeface="+mn-ea"/>
                <a:cs typeface="+mn-cs"/>
              </a:rPr>
              <a:t>Session II– Room </a:t>
            </a:r>
            <a:r>
              <a:rPr kumimoji="1" lang="en-US" altLang="zh-TW" sz="3100" b="1" dirty="0" smtClean="0">
                <a:latin typeface="+mn-lt"/>
                <a:ea typeface="+mn-ea"/>
                <a:cs typeface="+mn-cs"/>
              </a:rPr>
              <a:t>2</a:t>
            </a:r>
            <a:r>
              <a:rPr kumimoji="1" lang="zh-TW" altLang="en-US" sz="3100" b="1" dirty="0" smtClean="0">
                <a:latin typeface="+mn-lt"/>
                <a:ea typeface="+mn-ea"/>
                <a:cs typeface="+mn-cs"/>
              </a:rPr>
              <a:t>：</a:t>
            </a:r>
            <a:r>
              <a:rPr kumimoji="1" lang="en-US" altLang="zh-TW" sz="3100" b="1" dirty="0">
                <a:latin typeface="+mn-lt"/>
                <a:ea typeface="Microsoft JhengHei" panose="020B0604030504040204" pitchFamily="34" charset="-120"/>
                <a:cs typeface="+mn-cs"/>
              </a:rPr>
              <a:t>RCA CTO</a:t>
            </a:r>
            <a:r>
              <a:rPr kumimoji="1" lang="en-US" altLang="zh-TW" sz="2000" b="1" dirty="0"/>
              <a:t/>
            </a:r>
            <a:br>
              <a:rPr kumimoji="1" lang="en-US" altLang="zh-TW" sz="2000" b="1" dirty="0"/>
            </a:br>
            <a:r>
              <a:rPr kumimoji="1" lang="en-US" altLang="zh-TW" sz="31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Operator: Dr.</a:t>
            </a:r>
            <a:r>
              <a:rPr kumimoji="1" lang="en-US" altLang="zh-TW" sz="3100" b="1" dirty="0">
                <a:solidFill>
                  <a:srgbClr val="0070C0"/>
                </a:solidFill>
                <a:latin typeface="+mn-lt"/>
              </a:rPr>
              <a:t> Lee</a:t>
            </a:r>
            <a:endParaRPr kumimoji="1" lang="zh-TW" altLang="en-US" sz="31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A146F69-CA3D-0249-A7E9-C2D57DE7A2C7}"/>
              </a:ext>
            </a:extLst>
          </p:cNvPr>
          <p:cNvSpPr txBox="1"/>
          <p:nvPr/>
        </p:nvSpPr>
        <p:spPr>
          <a:xfrm>
            <a:off x="953977" y="2502747"/>
            <a:ext cx="8462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66 y/o male with</a:t>
            </a:r>
            <a:r>
              <a:rPr kumimoji="1" lang="zh-TW" altLang="en-US" sz="2800" dirty="0"/>
              <a:t> </a:t>
            </a:r>
            <a:r>
              <a:rPr kumimoji="1" lang="en-US" altLang="zh-TW" sz="2800" dirty="0"/>
              <a:t>exertional chest tightness for months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463C573-46D7-634F-A597-A7C81B6E38E9}"/>
              </a:ext>
            </a:extLst>
          </p:cNvPr>
          <p:cNvSpPr txBox="1"/>
          <p:nvPr/>
        </p:nvSpPr>
        <p:spPr>
          <a:xfrm>
            <a:off x="953982" y="1981951"/>
            <a:ext cx="366665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Clinical presentation</a:t>
            </a:r>
            <a:endParaRPr kumimoji="1"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3241580-C9CB-3F4E-91E8-D76E63028DE8}"/>
              </a:ext>
            </a:extLst>
          </p:cNvPr>
          <p:cNvSpPr txBox="1"/>
          <p:nvPr/>
        </p:nvSpPr>
        <p:spPr>
          <a:xfrm>
            <a:off x="953977" y="3523400"/>
            <a:ext cx="316082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Past medical history</a:t>
            </a:r>
            <a:endParaRPr kumimoji="1" lang="zh-TW" altLang="en-US" sz="2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EB1CE1-805B-2645-A79C-84A771224D21}"/>
              </a:ext>
            </a:extLst>
          </p:cNvPr>
          <p:cNvSpPr/>
          <p:nvPr/>
        </p:nvSpPr>
        <p:spPr>
          <a:xfrm>
            <a:off x="953977" y="4046620"/>
            <a:ext cx="103998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kumimoji="1" lang="fi-FI" altLang="zh-TW" sz="2800" dirty="0"/>
              <a:t>Type 2 DM, HBA1c=6.4 on 2022/12/6 </a:t>
            </a:r>
          </a:p>
          <a:p>
            <a:pPr marL="457200" indent="-457200">
              <a:buAutoNum type="arabicPeriod"/>
            </a:pPr>
            <a:r>
              <a:rPr kumimoji="1" lang="fi-FI" altLang="zh-TW" sz="2800" dirty="0"/>
              <a:t>Hypertension</a:t>
            </a:r>
            <a:endParaRPr kumimoji="1" lang="en-US" altLang="zh-TW" sz="2800" dirty="0"/>
          </a:p>
          <a:p>
            <a:pPr marL="457200" indent="-457200">
              <a:buAutoNum type="arabicPeriod"/>
            </a:pPr>
            <a:r>
              <a:rPr kumimoji="1" lang="en-US" altLang="zh-TW" sz="2800" dirty="0"/>
              <a:t>Hyperlipidemia</a:t>
            </a:r>
          </a:p>
        </p:txBody>
      </p:sp>
    </p:spTree>
    <p:extLst>
      <p:ext uri="{BB962C8B-B14F-4D97-AF65-F5344CB8AC3E}">
        <p14:creationId xmlns:p14="http://schemas.microsoft.com/office/powerpoint/2010/main" val="201560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358AD459-AF2D-DD49-8DBC-DF6B8F40CEFD}"/>
              </a:ext>
            </a:extLst>
          </p:cNvPr>
          <p:cNvSpPr txBox="1"/>
          <p:nvPr/>
        </p:nvSpPr>
        <p:spPr>
          <a:xfrm>
            <a:off x="473241" y="298982"/>
            <a:ext cx="11102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/>
              <a:t>Session II- Room 3 : </a:t>
            </a:r>
            <a:r>
              <a:rPr kumimoji="1" lang="en-US" altLang="zh-TW" sz="2800" b="1" dirty="0">
                <a:latin typeface="+mn-lt"/>
                <a:ea typeface="Microsoft JhengHei" panose="020B0604030504040204" pitchFamily="34" charset="-120"/>
                <a:cs typeface="+mn-cs"/>
              </a:rPr>
              <a:t>RCA CTO</a:t>
            </a:r>
            <a:r>
              <a:rPr kumimoji="1" lang="en-US" altLang="zh-TW" sz="2800" b="1" dirty="0"/>
              <a:t> </a:t>
            </a:r>
          </a:p>
          <a:p>
            <a:r>
              <a:rPr kumimoji="1" lang="en-US" altLang="zh-TW" sz="2800" b="1" dirty="0"/>
              <a:t>Operator: </a:t>
            </a:r>
            <a:r>
              <a:rPr kumimoji="1" lang="en-US" altLang="zh-TW" sz="2800" b="1" dirty="0">
                <a:solidFill>
                  <a:srgbClr val="0070C0"/>
                </a:solidFill>
              </a:rPr>
              <a:t>Dr. Lee</a:t>
            </a:r>
          </a:p>
          <a:p>
            <a:r>
              <a:rPr kumimoji="1" lang="en-US" altLang="zh-TW" sz="2800" b="1" dirty="0"/>
              <a:t>Target: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RCA CTO</a:t>
            </a:r>
            <a:r>
              <a:rPr kumimoji="1" lang="en-US" altLang="zh-TW" sz="2800" dirty="0"/>
              <a:t>, Syntax score:</a:t>
            </a:r>
            <a:r>
              <a:rPr kumimoji="1" lang="zh-TW" altLang="en-US" sz="2800" dirty="0"/>
              <a:t> </a:t>
            </a:r>
            <a:r>
              <a:rPr kumimoji="1" lang="en-US" altLang="zh-TW" sz="2800" dirty="0"/>
              <a:t>32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946548" y="1685458"/>
          <a:ext cx="919998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468">
                  <a:extLst>
                    <a:ext uri="{9D8B030D-6E8A-4147-A177-3AD203B41FA5}">
                      <a16:colId xmlns:a16="http://schemas.microsoft.com/office/drawing/2014/main" val="1543471392"/>
                    </a:ext>
                  </a:extLst>
                </a:gridCol>
                <a:gridCol w="6333520">
                  <a:extLst>
                    <a:ext uri="{9D8B030D-6E8A-4147-A177-3AD203B41FA5}">
                      <a16:colId xmlns:a16="http://schemas.microsoft.com/office/drawing/2014/main" val="1237164492"/>
                    </a:ext>
                  </a:extLst>
                </a:gridCol>
              </a:tblGrid>
              <a:tr h="296148">
                <a:tc gridSpan="2">
                  <a:txBody>
                    <a:bodyPr/>
                    <a:lstStyle/>
                    <a:p>
                      <a:r>
                        <a:rPr lang="en-US" altLang="zh-TW" sz="2600" b="0" dirty="0">
                          <a:solidFill>
                            <a:schemeClr val="bg1"/>
                          </a:solidFill>
                        </a:rPr>
                        <a:t>Syntax score:</a:t>
                      </a:r>
                      <a:r>
                        <a:rPr lang="en-US" altLang="zh-TW" sz="2600" b="0" baseline="0" dirty="0">
                          <a:solidFill>
                            <a:schemeClr val="bg1"/>
                          </a:solidFill>
                        </a:rPr>
                        <a:t>  32</a:t>
                      </a:r>
                      <a:endParaRPr lang="zh-TW" altLang="en-US" sz="2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588515"/>
                  </a:ext>
                </a:extLst>
              </a:tr>
              <a:tr h="296148">
                <a:tc>
                  <a:txBody>
                    <a:bodyPr/>
                    <a:lstStyle/>
                    <a:p>
                      <a:r>
                        <a:rPr lang="en-US" altLang="zh-TW" sz="2600" dirty="0">
                          <a:solidFill>
                            <a:schemeClr val="tx1"/>
                          </a:solidFill>
                        </a:rPr>
                        <a:t>J-CTO: 3</a:t>
                      </a:r>
                      <a:endParaRPr lang="zh-TW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600" dirty="0">
                          <a:solidFill>
                            <a:schemeClr val="tx1"/>
                          </a:solidFill>
                        </a:rPr>
                        <a:t>blunt, calcification, length</a:t>
                      </a:r>
                      <a:endParaRPr lang="zh-TW" alt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51108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32" y="2804029"/>
            <a:ext cx="3743324" cy="37433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3" y="2800485"/>
            <a:ext cx="3746868" cy="37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4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4" y="243225"/>
            <a:ext cx="5625214" cy="5362047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61" y="243225"/>
            <a:ext cx="5604257" cy="536204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48056" y="5733288"/>
            <a:ext cx="271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kissing </a:t>
            </a:r>
            <a:r>
              <a:rPr lang="en-US" altLang="zh-TW" dirty="0"/>
              <a:t>wiring technique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33760" y="5735074"/>
            <a:ext cx="550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Successfully wire crossing w/ distal wire in true lumen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402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8" y="408199"/>
            <a:ext cx="3848402" cy="3761465"/>
          </a:xfrm>
          <a:prstGeom prst="rect">
            <a:avLst/>
          </a:prstGeom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70" y="408198"/>
            <a:ext cx="3881695" cy="3761465"/>
          </a:xfrm>
          <a:prstGeom prst="rect">
            <a:avLst/>
          </a:prstGeom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00" y="408199"/>
            <a:ext cx="3906137" cy="37614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8578" y="434161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TW">
                <a:solidFill>
                  <a:srgbClr val="000000"/>
                </a:solidFill>
                <a:latin typeface="Arial" panose="020B0604020202020204" pitchFamily="34" charset="0"/>
              </a:rPr>
              <a:t>Onyx 4.0 x 30 mm DES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93800" y="4341614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TW" dirty="0">
                <a:solidFill>
                  <a:srgbClr val="000000"/>
                </a:solidFill>
                <a:latin typeface="Arial" panose="020B0604020202020204" pitchFamily="34" charset="0"/>
              </a:rPr>
              <a:t>Onyx 4.0 x 34 mm DES 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071370" y="4341614"/>
            <a:ext cx="2877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</a:rPr>
              <a:t>Onyx 4.0 </a:t>
            </a: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</a:rPr>
              <a:t>x 38mm DES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84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07" y="975004"/>
            <a:ext cx="5124632" cy="486801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2" y="975004"/>
            <a:ext cx="4895444" cy="489544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60792" y="6126480"/>
            <a:ext cx="31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Before PCI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70111" y="6126480"/>
            <a:ext cx="31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Final angiography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645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寬螢幕</PresentationFormat>
  <Paragraphs>22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Microsoft JhengHei</vt:lpstr>
      <vt:lpstr>新細明體</vt:lpstr>
      <vt:lpstr>Arial</vt:lpstr>
      <vt:lpstr>Calibri</vt:lpstr>
      <vt:lpstr>Calibri Light</vt:lpstr>
      <vt:lpstr>Office 佈景主題</vt:lpstr>
      <vt:lpstr>Session II– Room 2：RCA CTO Operator: Dr. Lee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II– Room 2：RCA CTO Operator: Dr. Lee</dc:title>
  <dc:creator>Windows 使用者</dc:creator>
  <cp:lastModifiedBy>Windows 使用者</cp:lastModifiedBy>
  <cp:revision>1</cp:revision>
  <dcterms:created xsi:type="dcterms:W3CDTF">2023-01-12T15:15:15Z</dcterms:created>
  <dcterms:modified xsi:type="dcterms:W3CDTF">2023-01-12T15:15:20Z</dcterms:modified>
</cp:coreProperties>
</file>