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1" r:id="rId7"/>
    <p:sldId id="262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D969F-FC80-4708-8597-7068D7D2872B}" v="48" dt="2024-01-11T07:24:36.827"/>
    <p1510:client id="{56710085-94D0-42F0-A10F-F257795D48B9}" v="108" dt="2024-01-10T12:59:52.889"/>
    <p1510:client id="{A77F9622-A6C0-4009-856D-4E375DE588F9}" v="10" dt="2024-01-12T04:43:03.777"/>
    <p1510:client id="{B2525C4A-20AB-42BA-B637-799C5CC7627D}" v="386" dt="2024-01-10T12:34:34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54AD-C497-4784-8D6B-BC16DD182723}" type="datetimeFigureOut">
              <a:t>2024/1/23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9685-FAA2-4FE6-80C1-6B11AC5E8F7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4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242539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9685-FAA2-4FE6-80C1-6B11AC5E8F79}" type="slidenum"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18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283EA55-C871-6B93-43DC-3B7104624BC0}"/>
              </a:ext>
            </a:extLst>
          </p:cNvPr>
          <p:cNvSpPr>
            <a:spLocks noGrp="1"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sz="4400" b="1">
                <a:latin typeface="Calibri"/>
                <a:ea typeface="+mj-lt"/>
                <a:cs typeface="Calibri"/>
              </a:rPr>
            </a:br>
            <a:r>
              <a:rPr lang="zh-TW" sz="4400" b="1">
                <a:solidFill>
                  <a:srgbClr val="FFFFFF"/>
                </a:solidFill>
                <a:latin typeface="Calibri"/>
                <a:ea typeface="+mj-lt"/>
                <a:cs typeface="Calibri"/>
              </a:rPr>
              <a:t>Case 1 :  Stroke on OAC</a:t>
            </a:r>
            <a:r>
              <a:rPr lang="zh-TW" altLang="en-US" sz="4400" b="1">
                <a:solidFill>
                  <a:srgbClr val="FFFFFF"/>
                </a:solidFill>
                <a:latin typeface="Calibri"/>
                <a:ea typeface="+mj-lt"/>
                <a:cs typeface="Calibri"/>
              </a:rPr>
              <a:t> </a:t>
            </a:r>
            <a:endParaRPr lang="zh-TW" sz="4400" b="1">
              <a:solidFill>
                <a:srgbClr val="FFFFFF"/>
              </a:solidFill>
              <a:latin typeface="Calibri"/>
              <a:ea typeface="新細明體"/>
              <a:cs typeface="Calibri"/>
            </a:endParaRPr>
          </a:p>
          <a:p>
            <a:endParaRPr lang="zh-TW" sz="4400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AC9E7687-13A1-D3BB-DEBC-8036DB2F4C39}"/>
              </a:ext>
            </a:extLst>
          </p:cNvPr>
          <p:cNvSpPr>
            <a:spLocks noGrp="1"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sz="2400">
                <a:solidFill>
                  <a:srgbClr val="FFFFFF"/>
                </a:solidFill>
                <a:ea typeface="+mn-lt"/>
                <a:cs typeface="+mn-lt"/>
              </a:rPr>
              <a:t>Date : 2024/01/06</a:t>
            </a:r>
            <a:r>
              <a:rPr lang="zh-TW" altLang="en-US" sz="2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zh-TW" sz="2400">
              <a:solidFill>
                <a:srgbClr val="FFFFFF"/>
              </a:solidFill>
              <a:ea typeface="新細明體"/>
              <a:cs typeface="Calibri"/>
            </a:endParaRPr>
          </a:p>
          <a:p>
            <a:r>
              <a:rPr lang="zh-TW" sz="2400">
                <a:solidFill>
                  <a:srgbClr val="FFFFFF"/>
                </a:solidFill>
                <a:ea typeface="+mn-lt"/>
                <a:cs typeface="+mn-lt"/>
              </a:rPr>
              <a:t>Operator : </a:t>
            </a:r>
            <a:r>
              <a:rPr lang="en-US" altLang="zh-TW" sz="2400">
                <a:solidFill>
                  <a:srgbClr val="FFFFFF"/>
                </a:solidFill>
                <a:ea typeface="+mn-lt"/>
                <a:cs typeface="+mn-lt"/>
              </a:rPr>
              <a:t>Dr. </a:t>
            </a:r>
            <a:r>
              <a:rPr lang="zh-TW" sz="2400">
                <a:solidFill>
                  <a:srgbClr val="FFFFFF"/>
                </a:solidFill>
                <a:ea typeface="+mn-lt"/>
                <a:cs typeface="+mn-lt"/>
              </a:rPr>
              <a:t>Jung Cheng Hsu</a:t>
            </a:r>
          </a:p>
          <a:p>
            <a:r>
              <a:rPr lang="zh-TW" sz="2400">
                <a:solidFill>
                  <a:srgbClr val="FFFFFF"/>
                </a:solidFill>
                <a:ea typeface="+mn-lt"/>
                <a:cs typeface="+mn-lt"/>
              </a:rPr>
              <a:t>Far Eastern Memorial Hospital</a:t>
            </a:r>
            <a:endParaRPr lang="zh-TW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F19644-92D2-DB32-7CF2-57BE2388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378732"/>
            <a:ext cx="5412922" cy="1325563"/>
          </a:xfrm>
        </p:spPr>
        <p:txBody>
          <a:bodyPr>
            <a:normAutofit/>
          </a:bodyPr>
          <a:lstStyle/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Transeptal procedure under ICE guidance</a:t>
            </a:r>
            <a:endParaRPr lang="zh-TW" sz="360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DD623F9-6D1E-0439-9822-E403D79E5B8B}"/>
              </a:ext>
            </a:extLst>
          </p:cNvPr>
          <p:cNvSpPr txBox="1">
            <a:spLocks/>
          </p:cNvSpPr>
          <p:nvPr/>
        </p:nvSpPr>
        <p:spPr>
          <a:xfrm>
            <a:off x="6283778" y="422274"/>
            <a:ext cx="5412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Retrieve ICE and another transeptal sheath for ICE into LA</a:t>
            </a:r>
          </a:p>
        </p:txBody>
      </p:sp>
      <p:pic>
        <p:nvPicPr>
          <p:cNvPr id="4" name="圖片 3" descr="一張含有 寫生, 兒童藝術, 圖畫, 藝術 的圖片&#10;&#10;自動產生的描述">
            <a:extLst>
              <a:ext uri="{FF2B5EF4-FFF2-40B4-BE49-F238E27FC236}">
                <a16:creationId xmlns:a16="http://schemas.microsoft.com/office/drawing/2014/main" id="{D1A68FE4-CDBE-B3DB-9BB5-FAE9B270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1" y="1712532"/>
            <a:ext cx="4876800" cy="4876800"/>
          </a:xfrm>
          <a:prstGeom prst="rect">
            <a:avLst/>
          </a:prstGeom>
        </p:spPr>
      </p:pic>
      <p:pic>
        <p:nvPicPr>
          <p:cNvPr id="6" name="圖片 5" descr="一張含有 寫生, 藝術, 黑與白 的圖片&#10;&#10;自動產生的描述">
            <a:extLst>
              <a:ext uri="{FF2B5EF4-FFF2-40B4-BE49-F238E27FC236}">
                <a16:creationId xmlns:a16="http://schemas.microsoft.com/office/drawing/2014/main" id="{B656DA90-E828-0AB7-4961-B8E6EE7F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941" y="175926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01EF8EC1-5E5E-8D4D-7521-29761FB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1" y="378732"/>
            <a:ext cx="5317672" cy="1339170"/>
          </a:xfrm>
        </p:spPr>
        <p:txBody>
          <a:bodyPr>
            <a:normAutofit fontScale="90000"/>
          </a:bodyPr>
          <a:lstStyle/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Contrast Injection via Pigtail catheter for LAA size measurement</a:t>
            </a:r>
            <a:endParaRPr lang="zh-TW" altLang="en-US" sz="3600" dirty="0">
              <a:solidFill>
                <a:srgbClr val="FFFFFF"/>
              </a:solidFill>
              <a:ea typeface="新細明體"/>
              <a:cs typeface="Calibri Light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82D0F976-97ED-574F-74C3-4DCD47EC9B69}"/>
              </a:ext>
            </a:extLst>
          </p:cNvPr>
          <p:cNvSpPr txBox="1">
            <a:spLocks/>
          </p:cNvSpPr>
          <p:nvPr/>
        </p:nvSpPr>
        <p:spPr>
          <a:xfrm>
            <a:off x="6225959" y="378732"/>
            <a:ext cx="5412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LAA occluder implantated into LAA</a:t>
            </a:r>
          </a:p>
        </p:txBody>
      </p:sp>
      <p:pic>
        <p:nvPicPr>
          <p:cNvPr id="2" name="圖片 1" descr="一張含有 寫生, 圖畫, 藝術, 黑與白 的圖片&#10;&#10;自動產生的描述">
            <a:extLst>
              <a:ext uri="{FF2B5EF4-FFF2-40B4-BE49-F238E27FC236}">
                <a16:creationId xmlns:a16="http://schemas.microsoft.com/office/drawing/2014/main" id="{5D956BEB-0710-619E-3520-E57B077E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15059"/>
            <a:ext cx="4876800" cy="48768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87A1FA1-842D-0952-C6AF-E23A09BB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13" y="181505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8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5F834C-8453-757C-9C9D-AFB3A0CB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4191" cy="1350546"/>
          </a:xfrm>
        </p:spPr>
        <p:txBody>
          <a:bodyPr>
            <a:normAutofit/>
          </a:bodyPr>
          <a:lstStyle/>
          <a:p>
            <a:r>
              <a:rPr lang="zh-TW" altLang="en-US" sz="3600">
                <a:solidFill>
                  <a:schemeClr val="bg1"/>
                </a:solidFill>
                <a:ea typeface="新細明體"/>
                <a:cs typeface="Calibri Light"/>
              </a:rPr>
              <a:t>Tug test before </a:t>
            </a:r>
            <a:r>
              <a:rPr lang="en-US" altLang="zh-TW" sz="3600" dirty="0">
                <a:solidFill>
                  <a:schemeClr val="bg1"/>
                </a:solidFill>
                <a:ea typeface="+mj-lt"/>
                <a:cs typeface="+mj-lt"/>
              </a:rPr>
              <a:t>dep</a:t>
            </a:r>
            <a:r>
              <a:rPr lang="zh-TW" sz="3600">
                <a:solidFill>
                  <a:schemeClr val="bg1"/>
                </a:solidFill>
                <a:ea typeface="+mj-lt"/>
                <a:cs typeface="+mj-lt"/>
              </a:rPr>
              <a:t>lo</a:t>
            </a:r>
            <a:r>
              <a:rPr lang="en-US" altLang="zh-TW" sz="3600" dirty="0" err="1">
                <a:solidFill>
                  <a:schemeClr val="bg1"/>
                </a:solidFill>
                <a:ea typeface="+mj-lt"/>
                <a:cs typeface="+mj-lt"/>
              </a:rPr>
              <a:t>yme</a:t>
            </a:r>
            <a:r>
              <a:rPr lang="zh-TW" sz="3600">
                <a:solidFill>
                  <a:schemeClr val="bg1"/>
                </a:solidFill>
                <a:ea typeface="+mj-lt"/>
                <a:cs typeface="+mj-lt"/>
              </a:rPr>
              <a:t>nt</a:t>
            </a:r>
            <a:endParaRPr lang="zh-TW" altLang="en-US" sz="3600">
              <a:solidFill>
                <a:schemeClr val="bg1"/>
              </a:solidFill>
              <a:ea typeface="新細明體"/>
              <a:cs typeface="Calibri Ligh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C46C1A-3363-64C0-BD3B-85ED5BE1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1" y="1777584"/>
            <a:ext cx="4876800" cy="487680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51333047-D293-B727-A254-DB2D05782ADB}"/>
              </a:ext>
            </a:extLst>
          </p:cNvPr>
          <p:cNvSpPr txBox="1">
            <a:spLocks/>
          </p:cNvSpPr>
          <p:nvPr/>
        </p:nvSpPr>
        <p:spPr>
          <a:xfrm>
            <a:off x="6344185" y="366240"/>
            <a:ext cx="5412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Contrast injection without peri-device leakage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8920CE-7650-8113-985B-01A0E903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07" y="17775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D7A5F992-C585-AD22-97DC-7B6CCAB0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9" y="243776"/>
            <a:ext cx="5981075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FFFFFF"/>
                </a:solidFill>
                <a:ea typeface="+mj-lt"/>
                <a:cs typeface="+mj-lt"/>
              </a:rPr>
              <a:t>Results of </a:t>
            </a:r>
            <a:r>
              <a:rPr lang="zh-TW" sz="3600">
                <a:solidFill>
                  <a:srgbClr val="FFFFFF"/>
                </a:solidFill>
                <a:ea typeface="+mj-lt"/>
                <a:cs typeface="+mj-lt"/>
              </a:rPr>
              <a:t>LAAO with Watchman</a:t>
            </a:r>
            <a:r>
              <a:rPr lang="zh-TW" altLang="en-US" sz="360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altLang="en-US" sz="3600" dirty="0" err="1">
                <a:solidFill>
                  <a:srgbClr val="FFFFFF"/>
                </a:solidFill>
                <a:ea typeface="+mj-lt"/>
                <a:cs typeface="+mj-lt"/>
              </a:rPr>
              <a:t>Flx</a:t>
            </a:r>
            <a:r>
              <a:rPr lang="zh-TW" sz="3600">
                <a:solidFill>
                  <a:srgbClr val="FFFFFF"/>
                </a:solidFill>
                <a:ea typeface="+mj-lt"/>
                <a:cs typeface="+mj-lt"/>
              </a:rPr>
              <a:t> (31mm),</a:t>
            </a:r>
            <a:r>
              <a:rPr lang="zh-TW" altLang="en-US" sz="3600">
                <a:solidFill>
                  <a:srgbClr val="FFFFFF"/>
                </a:solidFill>
                <a:ea typeface="+mj-lt"/>
                <a:cs typeface="+mj-lt"/>
              </a:rPr>
              <a:t> compression ratio around 0.20</a:t>
            </a:r>
            <a:endParaRPr lang="zh-TW" altLang="en-US" sz="36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7" name="內容版面配置區 6" descr="一張含有 黑白攝影, 黑與白, 單色, 螢幕擷取畫面 的圖片&#10;&#10;自動產生的描述">
            <a:extLst>
              <a:ext uri="{FF2B5EF4-FFF2-40B4-BE49-F238E27FC236}">
                <a16:creationId xmlns:a16="http://schemas.microsoft.com/office/drawing/2014/main" id="{9DC9FC1B-915E-5CE6-A736-6EF7340DE3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088" t="268" r="11499" b="268"/>
          <a:stretch/>
        </p:blipFill>
        <p:spPr>
          <a:xfrm>
            <a:off x="467774" y="1676281"/>
            <a:ext cx="5165725" cy="5076825"/>
          </a:xfrm>
        </p:spPr>
      </p:pic>
      <p:sp>
        <p:nvSpPr>
          <p:cNvPr id="3" name="標題 8">
            <a:extLst>
              <a:ext uri="{FF2B5EF4-FFF2-40B4-BE49-F238E27FC236}">
                <a16:creationId xmlns:a16="http://schemas.microsoft.com/office/drawing/2014/main" id="{1AF707A1-3785-7578-BBFB-30E7902B4A43}"/>
              </a:ext>
            </a:extLst>
          </p:cNvPr>
          <p:cNvSpPr txBox="1">
            <a:spLocks/>
          </p:cNvSpPr>
          <p:nvPr/>
        </p:nvSpPr>
        <p:spPr>
          <a:xfrm>
            <a:off x="6874238" y="146340"/>
            <a:ext cx="520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>
                <a:solidFill>
                  <a:srgbClr val="FFFFFF"/>
                </a:solidFill>
                <a:ea typeface="新細明體"/>
                <a:cs typeface="Calibri Light"/>
              </a:rPr>
              <a:t>Final ICE imaging</a:t>
            </a:r>
            <a:endParaRPr lang="zh-TW" altLang="en-US" sz="36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2" name="圖片 1" descr="一張含有 醫學影像, 產科超音波檢查, 放射學, 醫學射線照相 的圖片&#10;&#10;自動產生的描述">
            <a:extLst>
              <a:ext uri="{FF2B5EF4-FFF2-40B4-BE49-F238E27FC236}">
                <a16:creationId xmlns:a16="http://schemas.microsoft.com/office/drawing/2014/main" id="{224C7E9C-CE37-C641-DC50-7F4FF06A7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8" t="3164" r="166" b="211"/>
          <a:stretch/>
        </p:blipFill>
        <p:spPr>
          <a:xfrm>
            <a:off x="6148624" y="1715429"/>
            <a:ext cx="5842246" cy="47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盤子類餐具, 餐具, 碗, 廚房用具 的圖片&#10;&#10;自動產生的描述">
            <a:extLst>
              <a:ext uri="{FF2B5EF4-FFF2-40B4-BE49-F238E27FC236}">
                <a16:creationId xmlns:a16="http://schemas.microsoft.com/office/drawing/2014/main" id="{82E4D80C-95D8-F3F9-9819-A0A0DD2BB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359" y="1732871"/>
            <a:ext cx="3632257" cy="4847473"/>
          </a:xfr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A61A3586-1D14-20ED-CE97-0F00AE494D2D}"/>
              </a:ext>
            </a:extLst>
          </p:cNvPr>
          <p:cNvSpPr txBox="1">
            <a:spLocks/>
          </p:cNvSpPr>
          <p:nvPr/>
        </p:nvSpPr>
        <p:spPr>
          <a:xfrm>
            <a:off x="723810" y="332601"/>
            <a:ext cx="5412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rgbClr val="FFFFFF"/>
                </a:solidFill>
                <a:ea typeface="+mj-lt"/>
                <a:cs typeface="+mj-lt"/>
              </a:rPr>
              <a:t>s</a:t>
            </a:r>
            <a:r>
              <a:rPr lang="zh-TW" sz="3600">
                <a:solidFill>
                  <a:srgbClr val="FFFFFF"/>
                </a:solidFill>
                <a:ea typeface="+mj-lt"/>
                <a:cs typeface="+mj-lt"/>
              </a:rPr>
              <a:t>mall thrombus </a:t>
            </a:r>
            <a:r>
              <a:rPr lang="en-US" altLang="zh-TW" sz="3600" dirty="0">
                <a:solidFill>
                  <a:srgbClr val="FFFFFF"/>
                </a:solidFill>
                <a:ea typeface="+mj-lt"/>
                <a:cs typeface="+mj-lt"/>
              </a:rPr>
              <a:t>g</a:t>
            </a:r>
            <a:r>
              <a:rPr lang="zh-TW" sz="3600">
                <a:solidFill>
                  <a:srgbClr val="FFFFFF"/>
                </a:solidFill>
                <a:ea typeface="+mj-lt"/>
                <a:cs typeface="+mj-lt"/>
              </a:rPr>
              <a:t>o</a:t>
            </a:r>
            <a:r>
              <a:rPr lang="en-US" altLang="zh-TW" sz="3600" dirty="0">
                <a:solidFill>
                  <a:srgbClr val="FFFFFF"/>
                </a:solidFill>
                <a:ea typeface="+mj-lt"/>
                <a:cs typeface="+mj-lt"/>
              </a:rPr>
              <a:t>t</a:t>
            </a:r>
            <a:r>
              <a:rPr lang="zh-TW" altLang="en-US" sz="3600">
                <a:solidFill>
                  <a:srgbClr val="FFFFFF"/>
                </a:solidFill>
                <a:ea typeface="+mj-lt"/>
                <a:cs typeface="+mj-lt"/>
              </a:rPr>
              <a:t> from</a:t>
            </a:r>
            <a:r>
              <a:rPr lang="en-US" altLang="zh-TW" sz="36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zh-TW" sz="3600">
                <a:solidFill>
                  <a:srgbClr val="FFFFFF"/>
                </a:solidFill>
                <a:ea typeface="+mj-lt"/>
                <a:cs typeface="+mj-lt"/>
              </a:rPr>
              <a:t>SENTINEL cerebral protection system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882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A9FE2E-6059-500F-9C15-A8454548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4C9B0-9028-6153-6955-28CF2B39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  <a:ea typeface="+mn-lt"/>
                <a:cs typeface="+mn-lt"/>
              </a:rPr>
              <a:t>The patient continued to receive Rivaroxaban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20mg once daily post-procedure and underwent physical rehabilitation. We intend to transition the patient to Rivaroxaban 15mg once daily during the outpatient department visit, because this patient was also a high bleeding risk patient.</a:t>
            </a:r>
            <a:endParaRPr lang="en-US" altLang="zh-TW" dirty="0">
              <a:solidFill>
                <a:schemeClr val="bg1"/>
              </a:solidFill>
              <a:ea typeface="新細明體" panose="02020500000000000000" pitchFamily="18" charset="-12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06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f67a9-190a-4884-af18-0b41b368f219" xsi:nil="true"/>
    <lcf76f155ced4ddcb4097134ff3c332f xmlns="38745c7d-9a07-4562-9bc7-acf127bd610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4688A84BCBDBE408CE56F2E1F864431" ma:contentTypeVersion="13" ma:contentTypeDescription="建立新的文件。" ma:contentTypeScope="" ma:versionID="5050f86fc8bdad03d24f545b0de50109">
  <xsd:schema xmlns:xsd="http://www.w3.org/2001/XMLSchema" xmlns:xs="http://www.w3.org/2001/XMLSchema" xmlns:p="http://schemas.microsoft.com/office/2006/metadata/properties" xmlns:ns2="38745c7d-9a07-4562-9bc7-acf127bd610b" xmlns:ns3="1d6f67a9-190a-4884-af18-0b41b368f219" targetNamespace="http://schemas.microsoft.com/office/2006/metadata/properties" ma:root="true" ma:fieldsID="57b2e774c841367c500288e492c6df7a" ns2:_="" ns3:_="">
    <xsd:import namespace="38745c7d-9a07-4562-9bc7-acf127bd610b"/>
    <xsd:import namespace="1d6f67a9-190a-4884-af18-0b41b368f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45c7d-9a07-4562-9bc7-acf127bd6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影像標籤" ma:readOnly="false" ma:fieldId="{5cf76f15-5ced-4ddc-b409-7134ff3c332f}" ma:taxonomyMulti="true" ma:sspId="4f7697b7-c52b-48c3-bc1a-b1feef7676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f67a9-190a-4884-af18-0b41b368f21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0552a50-becf-4d71-9646-ec5822849a6c}" ma:internalName="TaxCatchAll" ma:showField="CatchAllData" ma:web="1d6f67a9-190a-4884-af18-0b41b368f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8C7DD-1D38-49E1-8AB0-F9E72E0FF536}">
  <ds:schemaRefs>
    <ds:schemaRef ds:uri="http://schemas.microsoft.com/office/2006/metadata/properties"/>
    <ds:schemaRef ds:uri="http://schemas.microsoft.com/office/infopath/2007/PartnerControls"/>
    <ds:schemaRef ds:uri="1d6f67a9-190a-4884-af18-0b41b368f219"/>
    <ds:schemaRef ds:uri="38745c7d-9a07-4562-9bc7-acf127bd610b"/>
  </ds:schemaRefs>
</ds:datastoreItem>
</file>

<file path=customXml/itemProps2.xml><?xml version="1.0" encoding="utf-8"?>
<ds:datastoreItem xmlns:ds="http://schemas.openxmlformats.org/officeDocument/2006/customXml" ds:itemID="{50C5917B-2C34-4A81-984E-34E3A6AFA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8DB6D-4B54-4862-BA31-6C46503A0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45c7d-9a07-4562-9bc7-acf127bd610b"/>
    <ds:schemaRef ds:uri="1d6f67a9-190a-4884-af18-0b41b368f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Transeptal procedure under ICE guidance</vt:lpstr>
      <vt:lpstr>Contrast Injection via Pigtail catheter for LAA size measurement</vt:lpstr>
      <vt:lpstr>Tug test before deployment</vt:lpstr>
      <vt:lpstr>Results of LAAO with Watchman Flx (31mm), compression ratio around 0.20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212</cp:revision>
  <dcterms:created xsi:type="dcterms:W3CDTF">2024-01-10T11:56:16Z</dcterms:created>
  <dcterms:modified xsi:type="dcterms:W3CDTF">2024-01-24T03:24:39Z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0x01010024688A84BCBDBE408CE56F2E1F864431</vt:lpwstr>
  </property>
  <property fmtid="{D5CDD505-2E9C-101B-9397-08002B2CF9AE}" pid="3" name="MediaServiceImageTags">
    <vt:lpwstr/>
  </property>
</Properties>
</file>